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1" r:id="rId4"/>
    <p:sldId id="262" r:id="rId5"/>
    <p:sldId id="260" r:id="rId6"/>
    <p:sldId id="257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94694"/>
  </p:normalViewPr>
  <p:slideViewPr>
    <p:cSldViewPr snapToGrid="0">
      <p:cViewPr varScale="1">
        <p:scale>
          <a:sx n="104" d="100"/>
          <a:sy n="104" d="100"/>
        </p:scale>
        <p:origin x="2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DF6A6-26E4-A148-A675-C6510ADE547D}" type="datetimeFigureOut">
              <a:rPr lang="en-US" smtClean="0"/>
              <a:t>11/28/2022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83058-4593-5448-BD8D-6026F522B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09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4038600" y="3253154"/>
            <a:ext cx="7954108" cy="17584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23585" y="209183"/>
            <a:ext cx="2069123" cy="544761"/>
          </a:xfrm>
          <a:prstGeom prst="rect">
            <a:avLst/>
          </a:prstGeom>
        </p:spPr>
      </p:pic>
      <p:pic>
        <p:nvPicPr>
          <p:cNvPr id="9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46" y="133900"/>
            <a:ext cx="3653155" cy="6953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34560" y="235561"/>
            <a:ext cx="1999532" cy="52643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4032739" y="2259501"/>
            <a:ext cx="7772400" cy="811945"/>
          </a:xfrm>
          <a:prstGeom prst="rect">
            <a:avLst/>
          </a:prstGeom>
        </p:spPr>
        <p:txBody>
          <a:bodyPr/>
          <a:lstStyle/>
          <a:p>
            <a:r>
              <a:rPr lang="en-US" altLang="zh-CN" sz="2400" b="1" kern="100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Developing a sensing area </a:t>
            </a:r>
            <a:r>
              <a:rPr lang="en-US" altLang="zh-CN" sz="2400" b="1" kern="100" dirty="0" err="1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visualisation</a:t>
            </a:r>
            <a:r>
              <a:rPr lang="en-US" altLang="zh-CN" sz="2400" b="1" kern="100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 tool for laparoscopic drop-in gamma prob</a:t>
            </a:r>
            <a:endParaRPr lang="zh-CN" altLang="en-US" sz="5400" b="1" dirty="0"/>
          </a:p>
        </p:txBody>
      </p:sp>
      <p:sp>
        <p:nvSpPr>
          <p:cNvPr id="4" name="标题 1"/>
          <p:cNvSpPr txBox="1"/>
          <p:nvPr/>
        </p:nvSpPr>
        <p:spPr>
          <a:xfrm>
            <a:off x="4032739" y="3742469"/>
            <a:ext cx="7772400" cy="298071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Supervisor: Prof. Daniel Elson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Group members: 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Yiyang Liu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Yiping Li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Wenkang Li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1600" b="1" dirty="0"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Muhammad Oktavian</a:t>
            </a:r>
            <a:endParaRPr lang="en-US" altLang="zh-CN" sz="1600" dirty="0"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78027" y="1068722"/>
            <a:ext cx="251062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 rtl="0" fontAlgn="base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sym typeface="+mn-ea"/>
              </a:rPr>
              <a:t>Last Week Outline</a:t>
            </a:r>
            <a:endParaRPr lang="en-US" altLang="zh-CN" sz="2400" b="1" dirty="0">
              <a:solidFill>
                <a:srgbClr val="000000"/>
              </a:solidFill>
              <a:effectLst/>
              <a:latin typeface="Calibri" panose="020F0502020204030204" pitchFamily="34" charset="0"/>
              <a:sym typeface="+mn-ea"/>
            </a:endParaRPr>
          </a:p>
        </p:txBody>
      </p:sp>
      <p:sp>
        <p:nvSpPr>
          <p:cNvPr id="3" name="文本框 1">
            <a:extLst>
              <a:ext uri="{FF2B5EF4-FFF2-40B4-BE49-F238E27FC236}">
                <a16:creationId xmlns:a16="http://schemas.microsoft.com/office/drawing/2014/main" id="{AC80DAEB-E771-C84A-3481-4FE694BF56D1}"/>
              </a:ext>
            </a:extLst>
          </p:cNvPr>
          <p:cNvSpPr txBox="1"/>
          <p:nvPr/>
        </p:nvSpPr>
        <p:spPr>
          <a:xfrm>
            <a:off x="1078027" y="1630675"/>
            <a:ext cx="7860323" cy="286232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 rtl="0" fontAlgn="base"/>
            <a:r>
              <a:rPr lang="en-US" altLang="zh-CN" dirty="0">
                <a:solidFill>
                  <a:srgbClr val="2E75B5"/>
                </a:solidFill>
                <a:latin typeface="Calibri" panose="020F0502020204030204" pitchFamily="34" charset="0"/>
              </a:rPr>
              <a:t>Marker Detection</a:t>
            </a:r>
            <a:endParaRPr lang="en-US" altLang="zh-CN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Modified </a:t>
            </a:r>
            <a:r>
              <a:rPr lang="en-US" altLang="zh-CN" dirty="0" err="1">
                <a:solidFill>
                  <a:srgbClr val="000000"/>
                </a:solidFill>
                <a:latin typeface="Calibri" panose="020F0502020204030204" pitchFamily="34" charset="0"/>
              </a:rPr>
              <a:t>Aruco</a:t>
            </a:r>
            <a:r>
              <a:rPr lang="en-US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 code to adapt calculation and datatype in main code for 3d projection.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Developed feature that can project pose and angle of probe in 3D space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l" rtl="0" fontAlgn="base"/>
            <a:endParaRPr lang="en-US" altLang="zh-CN" dirty="0">
              <a:solidFill>
                <a:srgbClr val="2E75B5"/>
              </a:solidFill>
              <a:latin typeface="Calibri" panose="020F0502020204030204" pitchFamily="34" charset="0"/>
            </a:endParaRPr>
          </a:p>
          <a:p>
            <a:pPr algn="l" rtl="0" fontAlgn="base"/>
            <a:r>
              <a:rPr lang="en-US" altLang="zh-CN" dirty="0">
                <a:solidFill>
                  <a:srgbClr val="2E75B5"/>
                </a:solidFill>
                <a:latin typeface="Calibri" panose="020F0502020204030204" pitchFamily="34" charset="0"/>
              </a:rPr>
              <a:t>GUI design</a:t>
            </a:r>
            <a:endParaRPr lang="en-US" altLang="zh-CN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Developed the code for display the distance of marker detected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GB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Developed the code for calculating the relative position for two markers</a:t>
            </a:r>
          </a:p>
          <a:p>
            <a:pPr algn="l" rtl="0" fontAlgn="base"/>
            <a:endParaRPr lang="en-US" altLang="zh-CN" sz="1800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5" name="文本框 3">
            <a:extLst>
              <a:ext uri="{FF2B5EF4-FFF2-40B4-BE49-F238E27FC236}">
                <a16:creationId xmlns:a16="http://schemas.microsoft.com/office/drawing/2014/main" id="{7296D9F0-EF41-9023-1406-ABA0734B2501}"/>
              </a:ext>
            </a:extLst>
          </p:cNvPr>
          <p:cNvSpPr txBox="1"/>
          <p:nvPr/>
        </p:nvSpPr>
        <p:spPr>
          <a:xfrm>
            <a:off x="1078027" y="4769996"/>
            <a:ext cx="3494483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 rtl="0" fontAlgn="base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Calibri" panose="020F0502020204030204" pitchFamily="34" charset="0"/>
                <a:sym typeface="+mn-ea"/>
              </a:rPr>
              <a:t>Problems to be discussed:</a:t>
            </a:r>
            <a:endParaRPr lang="en-US" altLang="zh-CN" sz="2400" b="1" dirty="0">
              <a:solidFill>
                <a:srgbClr val="000000"/>
              </a:solidFill>
              <a:effectLst/>
              <a:latin typeface="Calibri" panose="020F0502020204030204" pitchFamily="34" charset="0"/>
              <a:sym typeface="+mn-ea"/>
            </a:endParaRPr>
          </a:p>
        </p:txBody>
      </p:sp>
      <p:sp>
        <p:nvSpPr>
          <p:cNvPr id="6" name="文本框 1">
            <a:extLst>
              <a:ext uri="{FF2B5EF4-FFF2-40B4-BE49-F238E27FC236}">
                <a16:creationId xmlns:a16="http://schemas.microsoft.com/office/drawing/2014/main" id="{E44FDD9B-EDE2-AC92-E167-18C7527FCB84}"/>
              </a:ext>
            </a:extLst>
          </p:cNvPr>
          <p:cNvSpPr txBox="1"/>
          <p:nvPr/>
        </p:nvSpPr>
        <p:spPr>
          <a:xfrm>
            <a:off x="1078027" y="5231661"/>
            <a:ext cx="7860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</a:rPr>
              <a:t>T</a:t>
            </a:r>
            <a:r>
              <a:rPr lang="en-US" dirty="0">
                <a:latin typeface="Calibri" panose="020F0502020204030204" pitchFamily="34" charset="0"/>
              </a:rPr>
              <a:t>he</a:t>
            </a:r>
            <a:r>
              <a:rPr lang="zh-CN" altLang="en-US" dirty="0">
                <a:latin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</a:rPr>
              <a:t>shell</a:t>
            </a:r>
            <a:r>
              <a:rPr lang="zh-CN" altLang="en-US" dirty="0">
                <a:latin typeface="Calibri" panose="020F0502020204030204" pitchFamily="34" charset="0"/>
              </a:rPr>
              <a:t> </a:t>
            </a:r>
            <a:r>
              <a:rPr lang="en-US" altLang="zh-CN" dirty="0">
                <a:latin typeface="Calibri" panose="020F0502020204030204" pitchFamily="34" charset="0"/>
              </a:rPr>
              <a:t>size is not correct</a:t>
            </a:r>
          </a:p>
          <a:p>
            <a:pPr marL="285750" indent="-285750" algn="l" rtl="0" fontAlgn="base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000000"/>
                </a:solidFill>
                <a:latin typeface="Calibri" panose="020F0502020204030204" pitchFamily="34" charset="0"/>
              </a:rPr>
              <a:t>The area need to be mark for 3D reconstruction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pth">
            <a:hlinkClick r:id="" action="ppaction://media"/>
            <a:extLst>
              <a:ext uri="{FF2B5EF4-FFF2-40B4-BE49-F238E27FC236}">
                <a16:creationId xmlns:a16="http://schemas.microsoft.com/office/drawing/2014/main" id="{BBF4C8AF-8DFC-F066-3F1C-4DA405E790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4809" y="1004471"/>
            <a:ext cx="9417051" cy="5297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1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lative_position">
            <a:hlinkClick r:id="" action="ppaction://media"/>
            <a:extLst>
              <a:ext uri="{FF2B5EF4-FFF2-40B4-BE49-F238E27FC236}">
                <a16:creationId xmlns:a16="http://schemas.microsoft.com/office/drawing/2014/main" id="{3606F1BE-7C0D-7E07-3146-BA64249290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4176" y="1105712"/>
            <a:ext cx="9363083" cy="526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7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0515" y="270510"/>
            <a:ext cx="244919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 rtl="0" fontAlgn="base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sym typeface="+mn-ea"/>
              </a:rPr>
              <a:t>Plan for this week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9570" y="2072640"/>
            <a:ext cx="11057890" cy="22048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 fontAlgn="auto">
              <a:lnSpc>
                <a:spcPct val="200000"/>
              </a:lnSpc>
              <a:buFont typeface="+mj-lt"/>
              <a:buAutoNum type="arabicPeriod"/>
            </a:pPr>
            <a:r>
              <a:rPr lang="en-US" altLang="x-none" sz="2400" dirty="0">
                <a:solidFill>
                  <a:srgbClr val="000000"/>
                </a:solidFill>
                <a:latin typeface="Calibri" panose="020F0502020204030204" pitchFamily="34" charset="0"/>
                <a:sym typeface="+mn-ea"/>
              </a:rPr>
              <a:t>Draw the probe area in 2D and 3D image</a:t>
            </a:r>
          </a:p>
          <a:p>
            <a:pPr marL="457200" indent="-457200" fontAlgn="auto">
              <a:lnSpc>
                <a:spcPct val="200000"/>
              </a:lnSpc>
              <a:buFont typeface="+mj-lt"/>
              <a:buAutoNum type="arabicPeriod"/>
            </a:pPr>
            <a:r>
              <a:rPr lang="en-US" altLang="x-none" sz="2400" dirty="0">
                <a:solidFill>
                  <a:srgbClr val="000000"/>
                </a:solidFill>
                <a:latin typeface="Calibri" panose="020F0502020204030204" pitchFamily="34" charset="0"/>
                <a:sym typeface="+mn-ea"/>
              </a:rPr>
              <a:t>Find more stable shell</a:t>
            </a:r>
            <a:endParaRPr lang="en-US" altLang="x-none" sz="2400" dirty="0">
              <a:solidFill>
                <a:srgbClr val="000000"/>
              </a:solidFill>
              <a:effectLst/>
              <a:latin typeface="Calibri" panose="020F0502020204030204" pitchFamily="34" charset="0"/>
              <a:sym typeface="+mn-ea"/>
            </a:endParaRPr>
          </a:p>
          <a:p>
            <a:pPr marL="457200" indent="-457200" fontAlgn="auto">
              <a:lnSpc>
                <a:spcPct val="200000"/>
              </a:lnSpc>
              <a:buFont typeface="+mj-lt"/>
              <a:buAutoNum type="arabicPeriod"/>
            </a:pPr>
            <a:r>
              <a:rPr lang="en-US" altLang="x-none" sz="2400" dirty="0">
                <a:solidFill>
                  <a:srgbClr val="000000"/>
                </a:solidFill>
                <a:latin typeface="Calibri" panose="020F0502020204030204" pitchFamily="34" charset="0"/>
                <a:sym typeface="+mn-ea"/>
              </a:rPr>
              <a:t>Commence the PPT this week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80097C7E-C106-51C4-B08F-8A7B2425ABA1}"/>
              </a:ext>
            </a:extLst>
          </p:cNvPr>
          <p:cNvSpPr txBox="1"/>
          <p:nvPr/>
        </p:nvSpPr>
        <p:spPr>
          <a:xfrm>
            <a:off x="310515" y="270510"/>
            <a:ext cx="2496196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 rtl="0" fontAlgn="base">
              <a:buFont typeface="Arial" panose="020B0604020202020204" pitchFamily="34" charset="0"/>
              <a:buNone/>
            </a:pPr>
            <a:r>
              <a:rPr lang="en-US" altLang="zh-CN" sz="2400" b="1" dirty="0">
                <a:solidFill>
                  <a:srgbClr val="000000"/>
                </a:solidFill>
                <a:latin typeface="Calibri" panose="020F0502020204030204" pitchFamily="34" charset="0"/>
                <a:sym typeface="+mn-ea"/>
              </a:rPr>
              <a:t>17/11 – 23/11 Log</a:t>
            </a:r>
            <a:endParaRPr lang="en-US" altLang="zh-CN" sz="2400" b="1" dirty="0">
              <a:solidFill>
                <a:srgbClr val="000000"/>
              </a:solidFill>
              <a:effectLst/>
              <a:latin typeface="Calibri" panose="020F0502020204030204" pitchFamily="34" charset="0"/>
              <a:sym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F15D7F6-A66F-9042-582F-1C96ACDB4200}"/>
              </a:ext>
            </a:extLst>
          </p:cNvPr>
          <p:cNvSpPr txBox="1"/>
          <p:nvPr/>
        </p:nvSpPr>
        <p:spPr>
          <a:xfrm>
            <a:off x="1558613" y="1233496"/>
            <a:ext cx="609391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/>
            <a:r>
              <a:rPr lang="zh-CN" altLang="zh-CN" b="1" dirty="0">
                <a:solidFill>
                  <a:srgbClr val="2E75B5"/>
                </a:solidFill>
                <a:latin typeface="Calibri" panose="020F0502020204030204" pitchFamily="34" charset="0"/>
              </a:rPr>
              <a:t>2022/11/21 2pm-6pm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Project meeting with Prof.Dan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Looked up PPT template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Tried the 150mm lens </a:t>
            </a:r>
          </a:p>
          <a:p>
            <a:pPr algn="l" rtl="0" fontAlgn="base"/>
            <a:r>
              <a:rPr lang="zh-CN" altLang="zh-CN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 </a:t>
            </a:r>
            <a:endParaRPr lang="zh-CN" altLang="zh-CN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fontAlgn="base"/>
            <a:r>
              <a:rPr lang="zh-CN" altLang="zh-CN" b="1" dirty="0">
                <a:solidFill>
                  <a:srgbClr val="2E75B5"/>
                </a:solidFill>
                <a:latin typeface="Calibri" panose="020F0502020204030204" pitchFamily="34" charset="0"/>
              </a:rPr>
              <a:t>2022/11/22 2pm-6pm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Finished the PPT template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Find the Aruco pose axis in color image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Projected the direction axis to 3D space </a:t>
            </a:r>
          </a:p>
          <a:p>
            <a:pPr algn="l" rtl="0" fontAlgn="base"/>
            <a:r>
              <a:rPr lang="zh-CN" altLang="zh-CN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   </a:t>
            </a:r>
            <a:endParaRPr lang="zh-CN" altLang="zh-CN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fontAlgn="base"/>
            <a:r>
              <a:rPr lang="zh-CN" altLang="zh-CN" b="1" dirty="0">
                <a:solidFill>
                  <a:srgbClr val="2E75B5"/>
                </a:solidFill>
                <a:latin typeface="Calibri" panose="020F0502020204030204" pitchFamily="34" charset="0"/>
              </a:rPr>
              <a:t>2022/11/24 10am-1pm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Started</a:t>
            </a:r>
            <a:r>
              <a:rPr lang="en-US" altLang="zh-CN" dirty="0">
                <a:latin typeface="Calibri" panose="020F0502020204030204" pitchFamily="34" charset="0"/>
              </a:rPr>
              <a:t> </a:t>
            </a:r>
            <a:r>
              <a:rPr lang="zh-CN" altLang="zh-CN" dirty="0">
                <a:latin typeface="Calibri" panose="020F0502020204030204" pitchFamily="34" charset="0"/>
              </a:rPr>
              <a:t>the experiment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Checked the value get for depth </a:t>
            </a:r>
          </a:p>
          <a:p>
            <a:pPr algn="l" rtl="0" fontAlgn="base"/>
            <a:r>
              <a:rPr lang="zh-CN" altLang="zh-CN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   </a:t>
            </a:r>
            <a:endParaRPr lang="zh-CN" altLang="zh-CN" b="0" i="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fontAlgn="base"/>
            <a:r>
              <a:rPr lang="zh-CN" altLang="zh-CN" b="1" dirty="0">
                <a:solidFill>
                  <a:srgbClr val="2E75B5"/>
                </a:solidFill>
                <a:latin typeface="Calibri" panose="020F0502020204030204" pitchFamily="34" charset="0"/>
              </a:rPr>
              <a:t>2022/11/25 10am-1pm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Continued with the experiment </a:t>
            </a:r>
          </a:p>
          <a:p>
            <a:pPr indent="-285750" fontAlgn="ctr">
              <a:buFont typeface="Arial" panose="020B0604020202020204" pitchFamily="34" charset="0"/>
              <a:buChar char="•"/>
            </a:pPr>
            <a:r>
              <a:rPr lang="zh-CN" altLang="zh-CN" dirty="0">
                <a:latin typeface="Calibri" panose="020F0502020204030204" pitchFamily="34" charset="0"/>
              </a:rPr>
              <a:t>Analysis the error exist so far 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211</Words>
  <Application>Microsoft Office PowerPoint</Application>
  <PresentationFormat>宽屏</PresentationFormat>
  <Paragraphs>41</Paragraphs>
  <Slides>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主题</vt:lpstr>
      <vt:lpstr>Developing a sensing area visualisation tool for laparoscopic drop-in gamma prob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sensing area visualisation tool for laparoscopic drop-in gamma prob</dc:title>
  <dc:creator>Yiyang</dc:creator>
  <cp:lastModifiedBy>Liu, Yiyang</cp:lastModifiedBy>
  <cp:revision>7</cp:revision>
  <dcterms:created xsi:type="dcterms:W3CDTF">2022-10-31T10:06:00Z</dcterms:created>
  <dcterms:modified xsi:type="dcterms:W3CDTF">2022-11-28T15:53:25Z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C4A101E948BB47419B96A2B9E989BFAE</vt:lpwstr>
  </property>
  <property fmtid="{D5CDD505-2E9C-101B-9397-08002B2CF9AE}" pid="3" name="KSOProductBuildVer">
    <vt:lpwstr>2052-11.1.0.10943</vt:lpwstr>
  </property>
</Properties>
</file>

<file path=docProps/thumbnail.jpeg>
</file>